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8" r:id="rId7"/>
    <p:sldId id="275" r:id="rId8"/>
    <p:sldId id="276" r:id="rId9"/>
    <p:sldId id="277" r:id="rId10"/>
    <p:sldId id="278" r:id="rId11"/>
    <p:sldId id="280" r:id="rId12"/>
    <p:sldId id="279" r:id="rId13"/>
    <p:sldId id="274" r:id="rId14"/>
  </p:sldIdLst>
  <p:sldSz cx="18288000" cy="10287000"/>
  <p:notesSz cx="6858000" cy="9144000"/>
  <p:embeddedFontLst>
    <p:embeddedFont>
      <p:font typeface="210 도시락" panose="020B0600000101010101" charset="-127"/>
      <p:regular r:id="rId15"/>
    </p:embeddedFont>
    <p:embeddedFont>
      <p:font typeface="Baekmuk Batang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0000101010101" charset="0"/>
      <p:regular r:id="rId21"/>
    </p:embeddedFont>
    <p:embeddedFont>
      <p:font typeface="Canva Sans Bold" panose="020B0600000101010101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49610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3902619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901150" y="1043752"/>
            <a:ext cx="2485699" cy="704114"/>
            <a:chOff x="0" y="0"/>
            <a:chExt cx="812800" cy="2302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67401" y="6286500"/>
            <a:ext cx="5153193" cy="48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0"/>
              </a:lnSpc>
            </a:pPr>
            <a:r>
              <a:rPr lang="en-US" sz="2500" b="1" spc="87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이정호</a:t>
            </a:r>
            <a:endParaRPr lang="en-US" sz="2500" b="1" spc="87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03457" y="1930314"/>
            <a:ext cx="11681086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</a:t>
            </a:r>
            <a:r>
              <a:rPr 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en-US" sz="9000" spc="-719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발표</a:t>
            </a:r>
            <a:endParaRPr lang="en-US" sz="9000" spc="-719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43656" y="1160859"/>
            <a:ext cx="18006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6CD2F-673E-4C35-89A8-A651088706E9}"/>
              </a:ext>
            </a:extLst>
          </p:cNvPr>
          <p:cNvSpPr txBox="1"/>
          <p:nvPr/>
        </p:nvSpPr>
        <p:spPr>
          <a:xfrm>
            <a:off x="6828496" y="4730463"/>
            <a:ext cx="4631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도시락" panose="020B0600000101010101" charset="-127"/>
                <a:ea typeface="210 도시락" panose="020B0600000101010101" charset="-127"/>
              </a:rPr>
              <a:t>사진촬영을 통한 얼굴인식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9502690"/>
            <a:ext cx="18288000" cy="94268"/>
          </a:xfrm>
          <a:prstGeom prst="line">
            <a:avLst/>
          </a:prstGeom>
          <a:ln w="19050" cap="flat">
            <a:solidFill>
              <a:srgbClr val="FAC0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315200" y="690042"/>
            <a:ext cx="2485699" cy="704114"/>
            <a:chOff x="0" y="0"/>
            <a:chExt cx="812800" cy="2302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38800" y="1562100"/>
            <a:ext cx="7815846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코드</a:t>
            </a:r>
            <a:r>
              <a:rPr 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 및 </a:t>
            </a:r>
            <a:r>
              <a:rPr lang="en-US" sz="9000" spc="-719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결과</a:t>
            </a:r>
            <a:endParaRPr lang="en-US" sz="9000" spc="-719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153738-CE16-42E3-B943-7F6406BFE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4108475"/>
            <a:ext cx="20955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EAD998E-FB93-457F-A7EF-947D141A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953856"/>
            <a:ext cx="5181600" cy="16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5353BDE-D472-4EFC-A80D-E9CE32405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526" y="6627208"/>
            <a:ext cx="2057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591F3925-C9CD-43F3-854B-DFFC064C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844748"/>
            <a:ext cx="5249704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2B0AD0-6A2C-4E34-97DD-7076A62AD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11" y="3449344"/>
            <a:ext cx="320040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7059BAA6-D69C-4DA2-BF58-934BC0B5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11" y="6593249"/>
            <a:ext cx="32099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27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9502690"/>
            <a:ext cx="18288000" cy="94268"/>
          </a:xfrm>
          <a:prstGeom prst="line">
            <a:avLst/>
          </a:prstGeom>
          <a:ln w="19050" cap="flat">
            <a:solidFill>
              <a:srgbClr val="FAC0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315200" y="690042"/>
            <a:ext cx="2485699" cy="704114"/>
            <a:chOff x="0" y="0"/>
            <a:chExt cx="812800" cy="2302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38800" y="1562100"/>
            <a:ext cx="7815846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코드</a:t>
            </a:r>
            <a:r>
              <a:rPr 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 및 </a:t>
            </a:r>
            <a:r>
              <a:rPr lang="en-US" sz="9000" spc="-719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결과</a:t>
            </a:r>
            <a:endParaRPr lang="en-US" sz="9000" spc="-719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6DDC7B-770C-4F6E-A829-1816DDBA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314700"/>
            <a:ext cx="7492117" cy="541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33C34B-B536-44FB-A860-EA7434AEE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952750"/>
            <a:ext cx="7048222" cy="7314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489FF0-8C02-424C-A286-8EF05E91C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306026"/>
            <a:ext cx="724852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9502690"/>
            <a:ext cx="18288000" cy="94268"/>
          </a:xfrm>
          <a:prstGeom prst="line">
            <a:avLst/>
          </a:prstGeom>
          <a:ln w="19050" cap="flat">
            <a:solidFill>
              <a:srgbClr val="FAC0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315200" y="690042"/>
            <a:ext cx="2485699" cy="704114"/>
            <a:chOff x="0" y="0"/>
            <a:chExt cx="812800" cy="2302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05400" y="1692965"/>
            <a:ext cx="9982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동영상 결과물 </a:t>
            </a:r>
            <a:r>
              <a:rPr lang="en-US" altLang="ko-KR" sz="4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(epochs= 50)</a:t>
            </a:r>
            <a:endParaRPr lang="en-US" sz="4000" spc="-719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6" name="KakaoTalk_20250401_144307662">
            <a:hlinkClick r:id="" action="ppaction://media"/>
            <a:extLst>
              <a:ext uri="{FF2B5EF4-FFF2-40B4-BE49-F238E27FC236}">
                <a16:creationId xmlns:a16="http://schemas.microsoft.com/office/drawing/2014/main" id="{368B07C9-4753-4D4A-B3F4-D8D37C5581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30779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4421469" y="4157066"/>
            <a:ext cx="944506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851074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3902743"/>
            <a:ext cx="162306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9144000" y="4686300"/>
            <a:ext cx="6033168" cy="211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사용 </a:t>
            </a:r>
            <a:r>
              <a:rPr lang="en-US" sz="3000" spc="-6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언어</a:t>
            </a:r>
            <a:endParaRPr lang="en-US" sz="3000" spc="-6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4200"/>
              </a:lnSpc>
            </a:pPr>
            <a:r>
              <a:rPr lang="en-US" altLang="ko-KR" sz="3000" spc="-6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핵심</a:t>
            </a:r>
            <a:r>
              <a:rPr lang="en-US" altLang="ko-KR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altLang="ko-KR" sz="3000" spc="-6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기능</a:t>
            </a:r>
            <a:endParaRPr lang="en-US" sz="3000" spc="-6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00"/>
              </a:lnSpc>
            </a:pPr>
            <a:r>
              <a:rPr lang="en-US" sz="3000" spc="-6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시스템</a:t>
            </a: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구조</a:t>
            </a:r>
            <a:endParaRPr lang="en-US" sz="3000" spc="-6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200"/>
              </a:lnSpc>
            </a:pPr>
            <a:r>
              <a:rPr lang="ko-KR" alt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코드</a:t>
            </a: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및 </a:t>
            </a:r>
            <a:r>
              <a:rPr lang="en-US" sz="3000" spc="-6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결과</a:t>
            </a:r>
            <a:endParaRPr lang="en-US" sz="3000" spc="-6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59935" y="4686300"/>
            <a:ext cx="1594676" cy="2119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  <a:p>
            <a:pPr algn="r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  <a:p>
            <a:pPr algn="r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03</a:t>
            </a:r>
          </a:p>
          <a:p>
            <a:pPr algn="r">
              <a:lnSpc>
                <a:spcPts val="4200"/>
              </a:lnSpc>
            </a:pPr>
            <a:r>
              <a:rPr lang="en-US" sz="3000" spc="-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04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264693" y="1115161"/>
            <a:ext cx="2485699" cy="704114"/>
            <a:chOff x="0" y="0"/>
            <a:chExt cx="812800" cy="2302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607199" y="1232268"/>
            <a:ext cx="18006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67000" y="2019300"/>
            <a:ext cx="11681086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8269253" y="1043752"/>
            <a:ext cx="2485699" cy="704114"/>
            <a:chOff x="0" y="0"/>
            <a:chExt cx="812800" cy="2302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611759" y="1160859"/>
            <a:ext cx="18006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00400" y="2033911"/>
            <a:ext cx="4305110" cy="148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ko-KR" alt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사용</a:t>
            </a:r>
            <a:r>
              <a:rPr 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en-US" sz="9000" spc="-719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언어</a:t>
            </a:r>
            <a:endParaRPr lang="en-US" sz="9000" spc="-719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67400" y="4285893"/>
            <a:ext cx="3888732" cy="857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Python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13047" y="6753280"/>
            <a:ext cx="2197438" cy="857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Baekmuk Batang"/>
                <a:ea typeface="Baekmuk Batang"/>
                <a:cs typeface="Baekmuk Batang"/>
                <a:sym typeface="Baekmuk Batang"/>
              </a:rPr>
              <a:t>arduino</a:t>
            </a:r>
            <a:endParaRPr lang="en-US" sz="5199" dirty="0">
              <a:solidFill>
                <a:srgbClr val="000000"/>
              </a:solidFill>
              <a:latin typeface="Baekmuk Batang"/>
              <a:ea typeface="Baekmuk Batang"/>
              <a:cs typeface="Baekmuk Batang"/>
              <a:sym typeface="Baekmuk Batang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467FE2-635D-44C1-A7E2-05B691E02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42" y="6515100"/>
            <a:ext cx="2862341" cy="1922156"/>
          </a:xfrm>
          <a:prstGeom prst="rect">
            <a:avLst/>
          </a:prstGeom>
        </p:spPr>
      </p:pic>
      <p:sp>
        <p:nvSpPr>
          <p:cNvPr id="17" name="TextBox 12">
            <a:extLst>
              <a:ext uri="{FF2B5EF4-FFF2-40B4-BE49-F238E27FC236}">
                <a16:creationId xmlns:a16="http://schemas.microsoft.com/office/drawing/2014/main" id="{897AD39C-F0B9-43D6-BE85-7DCCD4B4E6CA}"/>
              </a:ext>
            </a:extLst>
          </p:cNvPr>
          <p:cNvSpPr txBox="1"/>
          <p:nvPr/>
        </p:nvSpPr>
        <p:spPr>
          <a:xfrm>
            <a:off x="11887200" y="5460381"/>
            <a:ext cx="4412099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ko-KR" sz="2000" b="1" dirty="0"/>
              <a:t>OpenCV</a:t>
            </a:r>
            <a:r>
              <a:rPr lang="en-US" altLang="ko-KR" sz="2000" dirty="0"/>
              <a:t>, </a:t>
            </a:r>
            <a:r>
              <a:rPr lang="en-US" altLang="ko-KR" sz="2000" b="1" dirty="0"/>
              <a:t>TensorFlow/</a:t>
            </a:r>
            <a:r>
              <a:rPr lang="en-US" altLang="ko-KR" sz="2000" b="1" dirty="0" err="1"/>
              <a:t>Keras</a:t>
            </a:r>
            <a:r>
              <a:rPr lang="en-US" altLang="ko-KR" sz="2000" dirty="0"/>
              <a:t>, </a:t>
            </a:r>
            <a:r>
              <a:rPr lang="en-US" altLang="ko-KR" sz="2000" b="1" dirty="0" err="1"/>
              <a:t>Tkinter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 </a:t>
            </a:r>
            <a:r>
              <a:rPr lang="en-US" altLang="ko-KR" sz="2000" b="1" dirty="0"/>
              <a:t>Serial(</a:t>
            </a:r>
            <a:r>
              <a:rPr lang="ko-KR" altLang="en-US" sz="2000" b="1" dirty="0" err="1"/>
              <a:t>아두이노</a:t>
            </a:r>
            <a:r>
              <a:rPr lang="ko-KR" altLang="en-US" sz="2000" b="1" dirty="0"/>
              <a:t> 통신</a:t>
            </a:r>
            <a:r>
              <a:rPr lang="en-US" altLang="ko-KR" sz="2000" b="1" dirty="0"/>
              <a:t>), smtp</a:t>
            </a:r>
            <a:endParaRPr lang="en-US" sz="2000" dirty="0">
              <a:solidFill>
                <a:srgbClr val="000000"/>
              </a:solidFill>
              <a:latin typeface="Baekmuk Batang"/>
              <a:ea typeface="Baekmuk Batang"/>
              <a:cs typeface="Baekmuk Batang"/>
              <a:sym typeface="Baekmuk Batang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1B1645B9-DEB8-4A40-9133-D2540A8DFF0B}"/>
              </a:ext>
            </a:extLst>
          </p:cNvPr>
          <p:cNvSpPr txBox="1"/>
          <p:nvPr/>
        </p:nvSpPr>
        <p:spPr>
          <a:xfrm>
            <a:off x="12254854" y="1905887"/>
            <a:ext cx="4165641" cy="299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ko-KR" altLang="en-US" sz="54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사용 라이브러리</a:t>
            </a:r>
            <a:endParaRPr lang="en-US" altLang="ko-KR" sz="5400" spc="-719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54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     (python)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671CC9-9E2E-44FC-B582-6A6A930F4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44" y="3750365"/>
            <a:ext cx="3258631" cy="20960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01150" y="1043752"/>
            <a:ext cx="2485699" cy="70411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243656" y="1160859"/>
            <a:ext cx="18006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03457" y="1947891"/>
            <a:ext cx="11681086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핵심기능</a:t>
            </a:r>
            <a:endParaRPr lang="en-US" sz="9000" spc="-719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059850" y="4462582"/>
            <a:ext cx="2990975" cy="4780666"/>
            <a:chOff x="-37681" y="-76200"/>
            <a:chExt cx="825282" cy="7936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7601" cy="717412"/>
            </a:xfrm>
            <a:custGeom>
              <a:avLst/>
              <a:gdLst/>
              <a:ahLst/>
              <a:cxnLst/>
              <a:rect l="l" t="t" r="r" b="b"/>
              <a:pathLst>
                <a:path w="787601" h="717412">
                  <a:moveTo>
                    <a:pt x="67544" y="0"/>
                  </a:moveTo>
                  <a:lnTo>
                    <a:pt x="720057" y="0"/>
                  </a:lnTo>
                  <a:cubicBezTo>
                    <a:pt x="757361" y="0"/>
                    <a:pt x="787601" y="30241"/>
                    <a:pt x="787601" y="67544"/>
                  </a:cubicBezTo>
                  <a:lnTo>
                    <a:pt x="787601" y="649868"/>
                  </a:lnTo>
                  <a:cubicBezTo>
                    <a:pt x="787601" y="687172"/>
                    <a:pt x="757361" y="717412"/>
                    <a:pt x="720057" y="717412"/>
                  </a:cubicBezTo>
                  <a:lnTo>
                    <a:pt x="67544" y="717412"/>
                  </a:lnTo>
                  <a:cubicBezTo>
                    <a:pt x="30241" y="717412"/>
                    <a:pt x="0" y="687172"/>
                    <a:pt x="0" y="649868"/>
                  </a:cubicBezTo>
                  <a:lnTo>
                    <a:pt x="0" y="67544"/>
                  </a:lnTo>
                  <a:cubicBezTo>
                    <a:pt x="0" y="30241"/>
                    <a:pt x="30241" y="0"/>
                    <a:pt x="67544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-37681" y="-76200"/>
              <a:ext cx="825282" cy="793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ko-KR" altLang="en-US" sz="1899" dirty="0" err="1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아두이노의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 </a:t>
              </a:r>
              <a:r>
                <a:rPr lang="en-US" altLang="ko-KR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PIR 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센서를 실행시켜 움직임 감지를 </a:t>
              </a:r>
              <a:r>
                <a:rPr lang="ko-KR" altLang="en-US" sz="1899" dirty="0" err="1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한뒤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 사진을 찍는지에 대한 </a:t>
              </a:r>
              <a:r>
                <a:rPr lang="en-US" altLang="ko-KR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GUI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를 열어 </a:t>
              </a:r>
              <a:r>
                <a:rPr lang="ko-KR" altLang="en-US" sz="1899" dirty="0" err="1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선택시킴</a:t>
              </a:r>
              <a:r>
                <a:rPr 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80769" y="4331313"/>
            <a:ext cx="2485699" cy="704114"/>
            <a:chOff x="0" y="0"/>
            <a:chExt cx="812800" cy="230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l">
                <a:lnSpc>
                  <a:spcPts val="1235"/>
                </a:lnSpc>
                <a:spcBef>
                  <a:spcPct val="0"/>
                </a:spcBef>
              </a:pPr>
              <a:endParaRPr>
                <a:latin typeface="210 도시락" panose="020B0600000101010101" charset="-127"/>
                <a:ea typeface="210 도시락" panose="020B0600000101010101" charset="-127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06511" y="4550457"/>
            <a:ext cx="2136379" cy="250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-30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1.</a:t>
            </a:r>
            <a:r>
              <a:rPr lang="ko-KR" altLang="en-US" sz="1500" spc="-30" dirty="0" err="1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아두이노</a:t>
            </a:r>
            <a:r>
              <a:rPr lang="ko-KR" altLang="en-US" sz="1500" spc="-30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 </a:t>
            </a:r>
            <a:r>
              <a:rPr lang="en-US" altLang="ko-KR" sz="1500" spc="-30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PIR</a:t>
            </a:r>
            <a:r>
              <a:rPr lang="ko-KR" altLang="en-US" sz="1500" spc="-30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센서 작동</a:t>
            </a:r>
            <a:endParaRPr lang="en-US" sz="1500" spc="-30" dirty="0">
              <a:solidFill>
                <a:srgbClr val="000000"/>
              </a:solidFill>
              <a:latin typeface="210 도시락" panose="020B0600000101010101" charset="-127"/>
              <a:ea typeface="210 도시락" panose="020B0600000101010101" charset="-127"/>
              <a:cs typeface="Canva Sans"/>
              <a:sym typeface="Canva Sans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276566" y="4920002"/>
            <a:ext cx="2681757" cy="4323246"/>
            <a:chOff x="0" y="0"/>
            <a:chExt cx="787601" cy="7028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7601" cy="702865"/>
            </a:xfrm>
            <a:custGeom>
              <a:avLst/>
              <a:gdLst/>
              <a:ahLst/>
              <a:cxnLst/>
              <a:rect l="l" t="t" r="r" b="b"/>
              <a:pathLst>
                <a:path w="787601" h="702865">
                  <a:moveTo>
                    <a:pt x="67544" y="0"/>
                  </a:moveTo>
                  <a:lnTo>
                    <a:pt x="720057" y="0"/>
                  </a:lnTo>
                  <a:cubicBezTo>
                    <a:pt x="757361" y="0"/>
                    <a:pt x="787601" y="30241"/>
                    <a:pt x="787601" y="67544"/>
                  </a:cubicBezTo>
                  <a:lnTo>
                    <a:pt x="787601" y="635321"/>
                  </a:lnTo>
                  <a:cubicBezTo>
                    <a:pt x="787601" y="672624"/>
                    <a:pt x="757361" y="702865"/>
                    <a:pt x="720057" y="702865"/>
                  </a:cubicBezTo>
                  <a:lnTo>
                    <a:pt x="67544" y="702865"/>
                  </a:lnTo>
                  <a:cubicBezTo>
                    <a:pt x="30241" y="702865"/>
                    <a:pt x="0" y="672624"/>
                    <a:pt x="0" y="635321"/>
                  </a:cubicBezTo>
                  <a:lnTo>
                    <a:pt x="0" y="67544"/>
                  </a:lnTo>
                  <a:cubicBezTo>
                    <a:pt x="0" y="30241"/>
                    <a:pt x="30241" y="0"/>
                    <a:pt x="67544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787601" cy="779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 err="1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Myface</a:t>
              </a:r>
              <a:r>
                <a:rPr 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 100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장과</a:t>
              </a:r>
              <a:endParaRPr lang="en-US" altLang="ko-KR" sz="1899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굴림"/>
                <a:sym typeface="굴림"/>
              </a:endParaRPr>
            </a:p>
            <a:p>
              <a:pPr marL="205104" lvl="1" algn="l">
                <a:lnSpc>
                  <a:spcPts val="2659"/>
                </a:lnSpc>
              </a:pPr>
              <a:r>
                <a:rPr 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Strange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 사진 </a:t>
              </a:r>
              <a:r>
                <a:rPr lang="en-US" altLang="ko-KR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55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장을 </a:t>
              </a:r>
              <a:r>
                <a:rPr lang="ko-KR" altLang="en-US" sz="1899" dirty="0" err="1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학습시킨뒤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 저장</a:t>
              </a:r>
              <a:endParaRPr lang="en-US" sz="1899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굴림"/>
                <a:sym typeface="굴림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327332" y="4331313"/>
            <a:ext cx="2485699" cy="704114"/>
            <a:chOff x="0" y="0"/>
            <a:chExt cx="812800" cy="2302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l">
                <a:lnSpc>
                  <a:spcPts val="1235"/>
                </a:lnSpc>
                <a:spcBef>
                  <a:spcPct val="0"/>
                </a:spcBef>
              </a:pPr>
              <a:endParaRPr>
                <a:latin typeface="210 도시락" panose="020B0600000101010101" charset="-127"/>
                <a:ea typeface="210 도시락" panose="020B0600000101010101" charset="-127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352027" y="4550457"/>
            <a:ext cx="1067460" cy="257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-30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2.</a:t>
            </a:r>
            <a:r>
              <a:rPr lang="ko-KR" altLang="en-US" sz="1500" spc="-30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학습</a:t>
            </a:r>
            <a:endParaRPr lang="en-US" sz="1500" spc="-30" dirty="0">
              <a:solidFill>
                <a:srgbClr val="000000"/>
              </a:solidFill>
              <a:latin typeface="210 도시락" panose="020B0600000101010101" charset="-127"/>
              <a:ea typeface="210 도시락" panose="020B0600000101010101" charset="-127"/>
              <a:cs typeface="Canva Sans"/>
              <a:sym typeface="Canva Sans"/>
            </a:endParaRPr>
          </a:p>
        </p:txBody>
      </p:sp>
      <p:grpSp>
        <p:nvGrpSpPr>
          <p:cNvPr id="42" name="Group 7">
            <a:extLst>
              <a:ext uri="{FF2B5EF4-FFF2-40B4-BE49-F238E27FC236}">
                <a16:creationId xmlns:a16="http://schemas.microsoft.com/office/drawing/2014/main" id="{8991862F-7843-49D9-8953-10B28CF44A17}"/>
              </a:ext>
            </a:extLst>
          </p:cNvPr>
          <p:cNvGrpSpPr/>
          <p:nvPr/>
        </p:nvGrpSpPr>
        <p:grpSpPr>
          <a:xfrm>
            <a:off x="9066192" y="4470335"/>
            <a:ext cx="2990975" cy="4780666"/>
            <a:chOff x="-37681" y="-76200"/>
            <a:chExt cx="825282" cy="793612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C75543EB-DE15-4BF0-AC2E-7A62093299C7}"/>
                </a:ext>
              </a:extLst>
            </p:cNvPr>
            <p:cNvSpPr/>
            <p:nvPr/>
          </p:nvSpPr>
          <p:spPr>
            <a:xfrm>
              <a:off x="0" y="0"/>
              <a:ext cx="787601" cy="717412"/>
            </a:xfrm>
            <a:custGeom>
              <a:avLst/>
              <a:gdLst/>
              <a:ahLst/>
              <a:cxnLst/>
              <a:rect l="l" t="t" r="r" b="b"/>
              <a:pathLst>
                <a:path w="787601" h="717412">
                  <a:moveTo>
                    <a:pt x="67544" y="0"/>
                  </a:moveTo>
                  <a:lnTo>
                    <a:pt x="720057" y="0"/>
                  </a:lnTo>
                  <a:cubicBezTo>
                    <a:pt x="757361" y="0"/>
                    <a:pt x="787601" y="30241"/>
                    <a:pt x="787601" y="67544"/>
                  </a:cubicBezTo>
                  <a:lnTo>
                    <a:pt x="787601" y="649868"/>
                  </a:lnTo>
                  <a:cubicBezTo>
                    <a:pt x="787601" y="687172"/>
                    <a:pt x="757361" y="717412"/>
                    <a:pt x="720057" y="717412"/>
                  </a:cubicBezTo>
                  <a:lnTo>
                    <a:pt x="67544" y="717412"/>
                  </a:lnTo>
                  <a:cubicBezTo>
                    <a:pt x="30241" y="717412"/>
                    <a:pt x="0" y="687172"/>
                    <a:pt x="0" y="649868"/>
                  </a:cubicBezTo>
                  <a:lnTo>
                    <a:pt x="0" y="67544"/>
                  </a:lnTo>
                  <a:cubicBezTo>
                    <a:pt x="0" y="30241"/>
                    <a:pt x="30241" y="0"/>
                    <a:pt x="67544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B81A3DDB-2AE8-4C1B-AFC5-A578419A6585}"/>
                </a:ext>
              </a:extLst>
            </p:cNvPr>
            <p:cNvSpPr txBox="1"/>
            <p:nvPr/>
          </p:nvSpPr>
          <p:spPr>
            <a:xfrm>
              <a:off x="-37681" y="-76200"/>
              <a:ext cx="825282" cy="793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찍은 사진을 학습된 데이터를 통해 맞는지 </a:t>
              </a:r>
              <a:r>
                <a:rPr lang="ko-KR" altLang="en-US" sz="1899" dirty="0" err="1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틀린지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 확인</a:t>
              </a:r>
              <a:endParaRPr lang="en-US" sz="1899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굴림"/>
                <a:sym typeface="굴림"/>
              </a:endParaRPr>
            </a:p>
          </p:txBody>
        </p:sp>
      </p:grpSp>
      <p:grpSp>
        <p:nvGrpSpPr>
          <p:cNvPr id="45" name="Group 10">
            <a:extLst>
              <a:ext uri="{FF2B5EF4-FFF2-40B4-BE49-F238E27FC236}">
                <a16:creationId xmlns:a16="http://schemas.microsoft.com/office/drawing/2014/main" id="{B54F9288-2B0F-4282-9038-A40AFEAD1FFB}"/>
              </a:ext>
            </a:extLst>
          </p:cNvPr>
          <p:cNvGrpSpPr/>
          <p:nvPr/>
        </p:nvGrpSpPr>
        <p:grpSpPr>
          <a:xfrm>
            <a:off x="9387111" y="4339066"/>
            <a:ext cx="2485699" cy="704114"/>
            <a:chOff x="0" y="0"/>
            <a:chExt cx="812800" cy="230238"/>
          </a:xfrm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EEFE83E-5AFF-4C68-84FC-32E251F5CBB3}"/>
                </a:ext>
              </a:extLst>
            </p:cNvPr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6AFACE25-8CD5-4404-B0B0-E6DF956B150F}"/>
                </a:ext>
              </a:extLst>
            </p:cNvPr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l">
                <a:lnSpc>
                  <a:spcPts val="1235"/>
                </a:lnSpc>
                <a:spcBef>
                  <a:spcPct val="0"/>
                </a:spcBef>
              </a:pPr>
              <a:endParaRPr>
                <a:latin typeface="210 도시락" panose="020B0600000101010101" charset="-127"/>
                <a:ea typeface="210 도시락" panose="020B0600000101010101" charset="-127"/>
              </a:endParaRPr>
            </a:p>
          </p:txBody>
        </p:sp>
      </p:grpSp>
      <p:sp>
        <p:nvSpPr>
          <p:cNvPr id="48" name="TextBox 13">
            <a:extLst>
              <a:ext uri="{FF2B5EF4-FFF2-40B4-BE49-F238E27FC236}">
                <a16:creationId xmlns:a16="http://schemas.microsoft.com/office/drawing/2014/main" id="{49FE75EE-D951-42D7-BB65-C4662097962D}"/>
              </a:ext>
            </a:extLst>
          </p:cNvPr>
          <p:cNvSpPr txBox="1"/>
          <p:nvPr/>
        </p:nvSpPr>
        <p:spPr>
          <a:xfrm>
            <a:off x="10114871" y="4550456"/>
            <a:ext cx="1207547" cy="250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-30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3. </a:t>
            </a:r>
            <a:r>
              <a:rPr lang="ko-KR" altLang="en-US" sz="1500" spc="-30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사진 확인</a:t>
            </a:r>
            <a:endParaRPr lang="en-US" sz="1500" spc="-30" dirty="0">
              <a:solidFill>
                <a:srgbClr val="000000"/>
              </a:solidFill>
              <a:latin typeface="210 도시락" panose="020B0600000101010101" charset="-127"/>
              <a:ea typeface="210 도시락" panose="020B0600000101010101" charset="-127"/>
              <a:cs typeface="Canva Sans"/>
              <a:sym typeface="Canva Sans"/>
            </a:endParaRPr>
          </a:p>
        </p:txBody>
      </p:sp>
      <p:grpSp>
        <p:nvGrpSpPr>
          <p:cNvPr id="49" name="Group 14">
            <a:extLst>
              <a:ext uri="{FF2B5EF4-FFF2-40B4-BE49-F238E27FC236}">
                <a16:creationId xmlns:a16="http://schemas.microsoft.com/office/drawing/2014/main" id="{8A3E78D8-087B-4059-BE12-0D29A59CC875}"/>
              </a:ext>
            </a:extLst>
          </p:cNvPr>
          <p:cNvGrpSpPr/>
          <p:nvPr/>
        </p:nvGrpSpPr>
        <p:grpSpPr>
          <a:xfrm>
            <a:off x="12282908" y="4927755"/>
            <a:ext cx="2681757" cy="4323246"/>
            <a:chOff x="0" y="0"/>
            <a:chExt cx="787601" cy="702865"/>
          </a:xfrm>
        </p:grpSpPr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95F95D35-A829-4310-A78E-AB06C7C8B26F}"/>
                </a:ext>
              </a:extLst>
            </p:cNvPr>
            <p:cNvSpPr/>
            <p:nvPr/>
          </p:nvSpPr>
          <p:spPr>
            <a:xfrm>
              <a:off x="0" y="0"/>
              <a:ext cx="787601" cy="702865"/>
            </a:xfrm>
            <a:custGeom>
              <a:avLst/>
              <a:gdLst/>
              <a:ahLst/>
              <a:cxnLst/>
              <a:rect l="l" t="t" r="r" b="b"/>
              <a:pathLst>
                <a:path w="787601" h="702865">
                  <a:moveTo>
                    <a:pt x="67544" y="0"/>
                  </a:moveTo>
                  <a:lnTo>
                    <a:pt x="720057" y="0"/>
                  </a:lnTo>
                  <a:cubicBezTo>
                    <a:pt x="757361" y="0"/>
                    <a:pt x="787601" y="30241"/>
                    <a:pt x="787601" y="67544"/>
                  </a:cubicBezTo>
                  <a:lnTo>
                    <a:pt x="787601" y="635321"/>
                  </a:lnTo>
                  <a:cubicBezTo>
                    <a:pt x="787601" y="672624"/>
                    <a:pt x="757361" y="702865"/>
                    <a:pt x="720057" y="702865"/>
                  </a:cubicBezTo>
                  <a:lnTo>
                    <a:pt x="67544" y="702865"/>
                  </a:lnTo>
                  <a:cubicBezTo>
                    <a:pt x="30241" y="702865"/>
                    <a:pt x="0" y="672624"/>
                    <a:pt x="0" y="635321"/>
                  </a:cubicBezTo>
                  <a:lnTo>
                    <a:pt x="0" y="67544"/>
                  </a:lnTo>
                  <a:cubicBezTo>
                    <a:pt x="0" y="30241"/>
                    <a:pt x="30241" y="0"/>
                    <a:pt x="67544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id="51" name="TextBox 16">
              <a:extLst>
                <a:ext uri="{FF2B5EF4-FFF2-40B4-BE49-F238E27FC236}">
                  <a16:creationId xmlns:a16="http://schemas.microsoft.com/office/drawing/2014/main" id="{629A5A40-3985-4063-9BFB-9268D69D1D22}"/>
                </a:ext>
              </a:extLst>
            </p:cNvPr>
            <p:cNvSpPr txBox="1"/>
            <p:nvPr/>
          </p:nvSpPr>
          <p:spPr>
            <a:xfrm>
              <a:off x="0" y="-76200"/>
              <a:ext cx="787601" cy="779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시리얼 모니터로 </a:t>
              </a:r>
              <a:r>
                <a:rPr lang="en-US" altLang="ko-KR" sz="1899" dirty="0" err="1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ONorOFF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을 보내 </a:t>
              </a:r>
              <a:r>
                <a:rPr lang="ko-KR" altLang="en-US" sz="1899" dirty="0" err="1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아두이노에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 연결된</a:t>
              </a:r>
              <a:r>
                <a:rPr lang="en-US" altLang="ko-KR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LED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와 </a:t>
              </a:r>
              <a:r>
                <a:rPr lang="en-US" altLang="ko-KR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Buzzer 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소리가 난다</a:t>
              </a:r>
              <a:r>
                <a:rPr lang="en-US" altLang="ko-KR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.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altLang="ko-KR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OFF</a:t>
              </a:r>
              <a:r>
                <a:rPr lang="ko-KR" altLang="en-US" sz="1899" dirty="0">
                  <a:solidFill>
                    <a:srgbClr val="000000"/>
                  </a:solidFill>
                  <a:latin typeface="210 도시락" panose="020B0600000101010101" charset="-127"/>
                  <a:ea typeface="210 도시락" panose="020B0600000101010101" charset="-127"/>
                  <a:cs typeface="굴림"/>
                  <a:sym typeface="굴림"/>
                </a:rPr>
                <a:t>일시 사진과 이메일을 전송한다</a:t>
              </a:r>
              <a:endParaRPr lang="en-US" altLang="ko-KR" sz="1899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굴림"/>
                <a:sym typeface="굴림"/>
              </a:endParaRPr>
            </a:p>
          </p:txBody>
        </p:sp>
      </p:grpSp>
      <p:grpSp>
        <p:nvGrpSpPr>
          <p:cNvPr id="52" name="Group 17">
            <a:extLst>
              <a:ext uri="{FF2B5EF4-FFF2-40B4-BE49-F238E27FC236}">
                <a16:creationId xmlns:a16="http://schemas.microsoft.com/office/drawing/2014/main" id="{8A4D1F57-A937-41E2-83D9-C77DCBD37A47}"/>
              </a:ext>
            </a:extLst>
          </p:cNvPr>
          <p:cNvGrpSpPr/>
          <p:nvPr/>
        </p:nvGrpSpPr>
        <p:grpSpPr>
          <a:xfrm>
            <a:off x="12333674" y="4339066"/>
            <a:ext cx="2485699" cy="704114"/>
            <a:chOff x="0" y="0"/>
            <a:chExt cx="812800" cy="230238"/>
          </a:xfrm>
        </p:grpSpPr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EE6DAE1D-F88E-4625-BB79-7078D2AB0E0E}"/>
                </a:ext>
              </a:extLst>
            </p:cNvPr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4" name="TextBox 19">
              <a:extLst>
                <a:ext uri="{FF2B5EF4-FFF2-40B4-BE49-F238E27FC236}">
                  <a16:creationId xmlns:a16="http://schemas.microsoft.com/office/drawing/2014/main" id="{0C6E62B6-C4B9-44FA-9F4D-40E88F92D86E}"/>
                </a:ext>
              </a:extLst>
            </p:cNvPr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l">
                <a:lnSpc>
                  <a:spcPts val="1235"/>
                </a:lnSpc>
                <a:spcBef>
                  <a:spcPct val="0"/>
                </a:spcBef>
              </a:pPr>
              <a:endParaRPr>
                <a:latin typeface="210 도시락" panose="020B0600000101010101" charset="-127"/>
                <a:ea typeface="210 도시락" panose="020B0600000101010101" charset="-127"/>
              </a:endParaRPr>
            </a:p>
          </p:txBody>
        </p:sp>
      </p:grpSp>
      <p:sp>
        <p:nvSpPr>
          <p:cNvPr id="55" name="TextBox 20">
            <a:extLst>
              <a:ext uri="{FF2B5EF4-FFF2-40B4-BE49-F238E27FC236}">
                <a16:creationId xmlns:a16="http://schemas.microsoft.com/office/drawing/2014/main" id="{42F3B695-C3F8-4318-8F57-91E696926DC0}"/>
              </a:ext>
            </a:extLst>
          </p:cNvPr>
          <p:cNvSpPr txBox="1"/>
          <p:nvPr/>
        </p:nvSpPr>
        <p:spPr>
          <a:xfrm>
            <a:off x="12528702" y="4517978"/>
            <a:ext cx="2210233" cy="517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-30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4.LED,Buzzer On/OFF,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-30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            </a:t>
            </a:r>
            <a:r>
              <a:rPr lang="ko-KR" altLang="en-US" sz="1500" spc="-30" dirty="0">
                <a:solidFill>
                  <a:srgbClr val="000000"/>
                </a:solidFill>
                <a:latin typeface="210 도시락" panose="020B0600000101010101" charset="-127"/>
                <a:ea typeface="210 도시락" panose="020B0600000101010101" charset="-127"/>
                <a:cs typeface="Canva Sans"/>
                <a:sym typeface="Canva Sans"/>
              </a:rPr>
              <a:t>이메일 전송</a:t>
            </a:r>
            <a:endParaRPr lang="en-US" sz="1500" spc="-30" dirty="0">
              <a:solidFill>
                <a:srgbClr val="000000"/>
              </a:solidFill>
              <a:latin typeface="210 도시락" panose="020B0600000101010101" charset="-127"/>
              <a:ea typeface="210 도시락" panose="020B0600000101010101" charset="-127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01150" y="1043752"/>
            <a:ext cx="2485699" cy="704114"/>
            <a:chOff x="0" y="0"/>
            <a:chExt cx="812800" cy="2302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243656" y="1160859"/>
            <a:ext cx="18006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03457" y="1947891"/>
            <a:ext cx="11681086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시스템구조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28700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86524" y="0"/>
            <a:ext cx="4762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480C11-6A28-49DA-8EC2-38739DD6A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24" y="3619567"/>
            <a:ext cx="11671562" cy="66674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9502690"/>
            <a:ext cx="18288000" cy="94268"/>
          </a:xfrm>
          <a:prstGeom prst="line">
            <a:avLst/>
          </a:prstGeom>
          <a:ln w="19050" cap="flat">
            <a:solidFill>
              <a:srgbClr val="FAC0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061024" y="704951"/>
            <a:ext cx="2485699" cy="704114"/>
            <a:chOff x="0" y="0"/>
            <a:chExt cx="812800" cy="2302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38800" y="1562100"/>
            <a:ext cx="7815846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코드</a:t>
            </a:r>
            <a:r>
              <a:rPr 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 및 </a:t>
            </a:r>
            <a:r>
              <a:rPr lang="en-US" sz="9000" spc="-719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결과</a:t>
            </a:r>
            <a:endParaRPr lang="en-US" sz="9000" spc="-719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DF3A93-620D-49AA-90CB-2B22A03E3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117988"/>
            <a:ext cx="8088604" cy="381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549EC0-55D8-4C63-AF8A-C6C63FA22FB5}"/>
              </a:ext>
            </a:extLst>
          </p:cNvPr>
          <p:cNvSpPr txBox="1"/>
          <p:nvPr/>
        </p:nvSpPr>
        <p:spPr>
          <a:xfrm>
            <a:off x="7315200" y="7048500"/>
            <a:ext cx="929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PIR</a:t>
            </a:r>
            <a:r>
              <a:rPr lang="ko-KR" altLang="en-US" dirty="0"/>
              <a:t>센서 실행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PIR</a:t>
            </a:r>
            <a:r>
              <a:rPr lang="ko-KR" altLang="en-US" dirty="0"/>
              <a:t>센서  </a:t>
            </a:r>
            <a:r>
              <a:rPr lang="ko-KR" altLang="en-US" dirty="0" err="1"/>
              <a:t>감지전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Undected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PIR</a:t>
            </a:r>
            <a:r>
              <a:rPr lang="ko-KR" altLang="en-US" dirty="0"/>
              <a:t>센서 감지후 </a:t>
            </a:r>
            <a:r>
              <a:rPr lang="en-US" altLang="ko-KR" dirty="0"/>
              <a:t>: TAKE_PHOTO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시리얼 모니터에 </a:t>
            </a:r>
            <a:r>
              <a:rPr lang="en-US" altLang="ko-KR" dirty="0"/>
              <a:t>ON</a:t>
            </a:r>
            <a:r>
              <a:rPr lang="ko-KR" altLang="en-US" dirty="0"/>
              <a:t>감지 </a:t>
            </a:r>
            <a:r>
              <a:rPr lang="en-US" altLang="ko-KR" dirty="0"/>
              <a:t>(GLED, HIGH), (RLED, LOW), </a:t>
            </a:r>
            <a:r>
              <a:rPr lang="en-US" altLang="ko-KR" dirty="0" err="1"/>
              <a:t>Buzzer,ON</a:t>
            </a:r>
            <a:r>
              <a:rPr lang="en-US" altLang="ko-KR" dirty="0"/>
              <a:t>(</a:t>
            </a:r>
            <a:r>
              <a:rPr lang="ko-KR" altLang="en-US" dirty="0" err="1"/>
              <a:t>높은음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시리얼 모니터에</a:t>
            </a:r>
            <a:r>
              <a:rPr lang="en-US" altLang="ko-KR" dirty="0"/>
              <a:t> OFF</a:t>
            </a:r>
            <a:r>
              <a:rPr lang="ko-KR" altLang="en-US" dirty="0"/>
              <a:t>감지 </a:t>
            </a:r>
            <a:r>
              <a:rPr lang="en-US" altLang="ko-KR" dirty="0"/>
              <a:t>(RLED, HIGH), (GLED, LOW), </a:t>
            </a:r>
            <a:r>
              <a:rPr lang="en-US" altLang="ko-KR" dirty="0" err="1"/>
              <a:t>Buzzer,ON</a:t>
            </a:r>
            <a:r>
              <a:rPr lang="en-US" altLang="ko-KR" dirty="0"/>
              <a:t>(</a:t>
            </a:r>
            <a:r>
              <a:rPr lang="ko-KR" altLang="en-US" dirty="0" err="1"/>
              <a:t>낮은음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315934-8376-409E-A9BE-13C2315C7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" y="2970972"/>
            <a:ext cx="7098775" cy="70312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9502690"/>
            <a:ext cx="18288000" cy="94268"/>
          </a:xfrm>
          <a:prstGeom prst="line">
            <a:avLst/>
          </a:prstGeom>
          <a:ln w="19050" cap="flat">
            <a:solidFill>
              <a:srgbClr val="FAC0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007440" y="695253"/>
            <a:ext cx="2485699" cy="704114"/>
            <a:chOff x="0" y="0"/>
            <a:chExt cx="812800" cy="2302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38800" y="1562100"/>
            <a:ext cx="7815846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코드</a:t>
            </a:r>
            <a:r>
              <a:rPr 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 및 </a:t>
            </a:r>
            <a:r>
              <a:rPr lang="en-US" sz="9000" spc="-719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결과</a:t>
            </a:r>
            <a:endParaRPr lang="en-US" sz="9000" spc="-719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267F81-1036-4810-8BC9-25E6F6D5B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10" y="3521944"/>
            <a:ext cx="8686800" cy="49743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02A2CC-2D14-4CC5-88CA-A3D61CB7A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40017"/>
            <a:ext cx="9227510" cy="5256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066D1F-3550-44F9-91DE-2FC22C2317DB}"/>
              </a:ext>
            </a:extLst>
          </p:cNvPr>
          <p:cNvSpPr txBox="1"/>
          <p:nvPr/>
        </p:nvSpPr>
        <p:spPr>
          <a:xfrm>
            <a:off x="6019799" y="7083363"/>
            <a:ext cx="312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PIR </a:t>
            </a:r>
            <a:r>
              <a:rPr lang="ko-KR" altLang="en-US" sz="2800" dirty="0"/>
              <a:t>감지후 팝업을 띄움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AE9C49-A1F2-4A26-A039-AFD78832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24259"/>
            <a:ext cx="5559640" cy="413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E995F4-994C-431A-9ED2-D81DEA520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703" y="3186910"/>
            <a:ext cx="6554606" cy="63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9502690"/>
            <a:ext cx="18288000" cy="94268"/>
          </a:xfrm>
          <a:prstGeom prst="line">
            <a:avLst/>
          </a:prstGeom>
          <a:ln w="19050" cap="flat">
            <a:solidFill>
              <a:srgbClr val="FAC0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315200" y="690042"/>
            <a:ext cx="2485699" cy="704114"/>
            <a:chOff x="0" y="0"/>
            <a:chExt cx="812800" cy="2302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38800" y="1562100"/>
            <a:ext cx="7815846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코드</a:t>
            </a:r>
            <a:r>
              <a:rPr 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 및 </a:t>
            </a:r>
            <a:r>
              <a:rPr lang="en-US" sz="9000" spc="-719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결과</a:t>
            </a:r>
            <a:endParaRPr lang="en-US" sz="9000" spc="-719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73457F-DA19-4A95-9172-DEC2F2FF2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76" y="2935014"/>
            <a:ext cx="8546824" cy="7185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338F1A-02D6-4145-AC5C-F95039DEE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498574"/>
            <a:ext cx="4309745" cy="6542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CEB5D8-05CA-4632-B4FE-B2A5F99978F3}"/>
              </a:ext>
            </a:extLst>
          </p:cNvPr>
          <p:cNvSpPr txBox="1"/>
          <p:nvPr/>
        </p:nvSpPr>
        <p:spPr>
          <a:xfrm>
            <a:off x="1676400" y="34671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Myface</a:t>
            </a:r>
            <a:r>
              <a:rPr lang="en-US" altLang="ko-KR" dirty="0"/>
              <a:t> </a:t>
            </a:r>
            <a:r>
              <a:rPr lang="ko-KR" altLang="en-US" dirty="0"/>
              <a:t>폴더의 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73132-5CE3-4F23-AECB-34A5FB04B528}"/>
              </a:ext>
            </a:extLst>
          </p:cNvPr>
          <p:cNvSpPr txBox="1"/>
          <p:nvPr/>
        </p:nvSpPr>
        <p:spPr>
          <a:xfrm>
            <a:off x="12725400" y="3836432"/>
            <a:ext cx="344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strange </a:t>
            </a:r>
            <a:r>
              <a:rPr lang="ko-KR" altLang="en-US" dirty="0"/>
              <a:t>폴더의 이미지</a:t>
            </a:r>
          </a:p>
        </p:txBody>
      </p:sp>
    </p:spTree>
    <p:extLst>
      <p:ext uri="{BB962C8B-B14F-4D97-AF65-F5344CB8AC3E}">
        <p14:creationId xmlns:p14="http://schemas.microsoft.com/office/powerpoint/2010/main" val="203102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9502690"/>
            <a:ext cx="18288000" cy="94268"/>
          </a:xfrm>
          <a:prstGeom prst="line">
            <a:avLst/>
          </a:prstGeom>
          <a:ln w="19050" cap="flat">
            <a:solidFill>
              <a:srgbClr val="FAC0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315200" y="690042"/>
            <a:ext cx="2485699" cy="704114"/>
            <a:chOff x="0" y="0"/>
            <a:chExt cx="812800" cy="2302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30238"/>
            </a:xfrm>
            <a:custGeom>
              <a:avLst/>
              <a:gdLst/>
              <a:ahLst/>
              <a:cxnLst/>
              <a:rect l="l" t="t" r="r" b="b"/>
              <a:pathLst>
                <a:path w="812800" h="230238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lIns="22424" tIns="22424" rIns="22424" bIns="22424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638800" y="1562100"/>
            <a:ext cx="7815846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ko-KR" alt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코드</a:t>
            </a:r>
            <a:r>
              <a:rPr lang="en-US" sz="9000" spc="-719" dirty="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 및 </a:t>
            </a:r>
            <a:r>
              <a:rPr lang="en-US" sz="9000" spc="-719" dirty="0" err="1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결과</a:t>
            </a:r>
            <a:endParaRPr lang="en-US" sz="9000" spc="-719" dirty="0">
              <a:solidFill>
                <a:srgbClr val="00000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B8ED55-64FF-4CD0-BD92-787419F0F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288847"/>
            <a:ext cx="6966709" cy="6045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244B7A-BD57-4AB2-BF15-46408433A77F}"/>
              </a:ext>
            </a:extLst>
          </p:cNvPr>
          <p:cNvSpPr txBox="1"/>
          <p:nvPr/>
        </p:nvSpPr>
        <p:spPr>
          <a:xfrm>
            <a:off x="9107557" y="3346216"/>
            <a:ext cx="757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CNN</a:t>
            </a:r>
            <a:r>
              <a:rPr lang="ko-KR" altLang="en-US" dirty="0"/>
              <a:t>과 </a:t>
            </a:r>
            <a:r>
              <a:rPr lang="en-US" altLang="ko-KR" dirty="0"/>
              <a:t>DNN</a:t>
            </a:r>
            <a:r>
              <a:rPr lang="ko-KR" altLang="en-US" dirty="0"/>
              <a:t>을 조합한 이미지분류기 </a:t>
            </a:r>
            <a:r>
              <a:rPr lang="ko-KR" altLang="en-US" dirty="0" err="1"/>
              <a:t>훈련정확도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사진 </a:t>
            </a:r>
            <a:r>
              <a:rPr lang="ko-KR" altLang="en-US" dirty="0" err="1"/>
              <a:t>학습후</a:t>
            </a:r>
            <a:r>
              <a:rPr lang="ko-KR" altLang="en-US" dirty="0"/>
              <a:t> 모델 </a:t>
            </a:r>
            <a:r>
              <a:rPr lang="ko-KR" altLang="en-US" dirty="0" err="1"/>
              <a:t>저장후</a:t>
            </a:r>
            <a:r>
              <a:rPr lang="ko-KR" altLang="en-US" dirty="0"/>
              <a:t> 훈련 정확도 표시 </a:t>
            </a:r>
            <a:r>
              <a:rPr lang="en-US" altLang="ko-KR" dirty="0"/>
              <a:t>(epochs =300, 50)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DFA91-BBCC-4643-8748-F46A782C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231" y="4440589"/>
            <a:ext cx="5943600" cy="4460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16223B2-3D99-4557-926F-D8012276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94" y="9017288"/>
            <a:ext cx="48577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1DDAF55F-FDF8-403B-9D43-699278F8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802" y="4895326"/>
            <a:ext cx="5211763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62C337C-D09D-43B3-91AD-F2A0FD38B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646" y="8995869"/>
            <a:ext cx="476216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5C24E-D11A-4B36-B053-85639E95BAA0}"/>
              </a:ext>
            </a:extLst>
          </p:cNvPr>
          <p:cNvSpPr txBox="1"/>
          <p:nvPr/>
        </p:nvSpPr>
        <p:spPr>
          <a:xfrm>
            <a:off x="1033669" y="2952750"/>
            <a:ext cx="83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도시락" panose="020B0600000101010101" charset="-127"/>
                <a:ea typeface="210 도시락" panose="020B0600000101010101" charset="-127"/>
              </a:rPr>
              <a:t>모델</a:t>
            </a:r>
            <a:endParaRPr lang="en-US" altLang="ko-KR" dirty="0">
              <a:latin typeface="210 도시락" panose="020B0600000101010101" charset="-127"/>
              <a:ea typeface="210 도시락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828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252</Words>
  <Application>Microsoft Office PowerPoint</Application>
  <PresentationFormat>사용자 지정</PresentationFormat>
  <Paragraphs>63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Canva Sans</vt:lpstr>
      <vt:lpstr>Baekmuk Batang</vt:lpstr>
      <vt:lpstr>Canva Sans Bold</vt:lpstr>
      <vt:lpstr>210 도시락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깔끔한 심플한 팀 프로젝트 발표 프리젠테이션</dc:title>
  <cp:lastModifiedBy>jungho lee</cp:lastModifiedBy>
  <cp:revision>21</cp:revision>
  <dcterms:created xsi:type="dcterms:W3CDTF">2006-08-16T00:00:00Z</dcterms:created>
  <dcterms:modified xsi:type="dcterms:W3CDTF">2025-05-20T05:02:02Z</dcterms:modified>
  <dc:identifier>DAGfnLPP9zA</dc:identifier>
</cp:coreProperties>
</file>